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0005"/>
    <a:srgbClr val="8A898E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90" autoAdjust="0"/>
    <p:restoredTop sz="94411" autoAdjust="0"/>
  </p:normalViewPr>
  <p:slideViewPr>
    <p:cSldViewPr>
      <p:cViewPr varScale="1">
        <p:scale>
          <a:sx n="182" d="100"/>
          <a:sy n="182" d="100"/>
        </p:scale>
        <p:origin x="480" y="19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5EF8-7590-4E20-8C2C-CA3662124E1B}" type="datetimeFigureOut">
              <a:rPr lang="en-US" smtClean="0"/>
              <a:pPr/>
              <a:t>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B1444-A027-4515-8599-5D5F961E0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icam.h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09550" y="1332639"/>
            <a:ext cx="3003426" cy="288032"/>
            <a:chOff x="188639" y="4376936"/>
            <a:chExt cx="2962616" cy="288032"/>
          </a:xfrm>
        </p:grpSpPr>
        <p:sp>
          <p:nvSpPr>
            <p:cNvPr id="9" name="Rectangle 8"/>
            <p:cNvSpPr/>
            <p:nvPr/>
          </p:nvSpPr>
          <p:spPr>
            <a:xfrm>
              <a:off x="188639" y="4376936"/>
              <a:ext cx="2962615" cy="288032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r-HR" sz="1000" b="1" dirty="0">
                  <a:solidFill>
                    <a:schemeClr val="tx1"/>
                  </a:solidFill>
                  <a:latin typeface="Titillium Web" pitchFamily="2" charset="77"/>
                </a:rPr>
                <a:t>Raščlamba dospijeća portfelja fonda</a:t>
              </a:r>
              <a:endParaRPr lang="en-US" sz="1000" b="1" dirty="0">
                <a:solidFill>
                  <a:schemeClr val="tx1"/>
                </a:solidFill>
                <a:latin typeface="Titillium Web" pitchFamily="2" charset="77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8640" y="4664968"/>
              <a:ext cx="2962615" cy="0"/>
            </a:xfrm>
            <a:prstGeom prst="line">
              <a:avLst/>
            </a:prstGeom>
            <a:ln w="12700">
              <a:solidFill>
                <a:srgbClr val="DF00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 rot="16200000">
            <a:off x="4562973" y="3047970"/>
            <a:ext cx="4365104" cy="17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50" dirty="0" err="1">
                <a:solidFill>
                  <a:schemeClr val="accent2"/>
                </a:solidFill>
                <a:latin typeface="Titillium Web" pitchFamily="2" charset="77"/>
              </a:rPr>
              <a:t>InterCapital</a:t>
            </a:r>
            <a:r>
              <a:rPr lang="hr-HR" sz="550" dirty="0">
                <a:solidFill>
                  <a:schemeClr val="accent2"/>
                </a:solidFill>
                <a:latin typeface="Titillium Web" pitchFamily="2" charset="77"/>
              </a:rPr>
              <a:t> </a:t>
            </a:r>
            <a:r>
              <a:rPr lang="hr-HR" sz="550" dirty="0" err="1">
                <a:solidFill>
                  <a:schemeClr val="accent2"/>
                </a:solidFill>
                <a:latin typeface="Titillium Web" pitchFamily="2" charset="77"/>
              </a:rPr>
              <a:t>Asset</a:t>
            </a:r>
            <a:r>
              <a:rPr lang="hr-HR" sz="550" dirty="0">
                <a:solidFill>
                  <a:schemeClr val="accent2"/>
                </a:solidFill>
                <a:latin typeface="Titillium Web" pitchFamily="2" charset="77"/>
              </a:rPr>
              <a:t> Management d.o.o., </a:t>
            </a:r>
            <a:r>
              <a:rPr lang="hr-HR" sz="550" dirty="0" err="1">
                <a:solidFill>
                  <a:schemeClr val="accent2"/>
                </a:solidFill>
                <a:latin typeface="Titillium Web" pitchFamily="2" charset="77"/>
              </a:rPr>
              <a:t>Masarykova</a:t>
            </a:r>
            <a:r>
              <a:rPr lang="hr-HR" sz="550" dirty="0">
                <a:solidFill>
                  <a:schemeClr val="accent2"/>
                </a:solidFill>
                <a:latin typeface="Titillium Web" pitchFamily="2" charset="77"/>
              </a:rPr>
              <a:t> 1, 10 000 Zagreb, Hrvatska</a:t>
            </a:r>
            <a:endParaRPr lang="en-US" sz="550" dirty="0">
              <a:solidFill>
                <a:schemeClr val="accent2"/>
              </a:solidFill>
              <a:latin typeface="Titillium Web" pitchFamily="2" charset="77"/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200472"/>
            <a:ext cx="209550" cy="657225"/>
          </a:xfrm>
          <a:prstGeom prst="rect">
            <a:avLst/>
          </a:prstGeom>
          <a:solidFill>
            <a:srgbClr val="CF0005"/>
          </a:solidFill>
          <a:ln w="254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itillium Web" pitchFamily="2" charset="77"/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6648450" y="200472"/>
            <a:ext cx="209550" cy="657225"/>
          </a:xfrm>
          <a:prstGeom prst="rect">
            <a:avLst/>
          </a:prstGeom>
          <a:solidFill>
            <a:srgbClr val="CF0005"/>
          </a:solidFill>
          <a:ln w="254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itillium Web" pitchFamily="2" charset="77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63525" y="204217"/>
            <a:ext cx="4533627" cy="6477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7F7F7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itillium Web" pitchFamily="2" charset="77"/>
            </a:endParaRPr>
          </a:p>
        </p:txBody>
      </p:sp>
      <p:sp>
        <p:nvSpPr>
          <p:cNvPr id="1036" name="Text Box 2"/>
          <p:cNvSpPr txBox="1">
            <a:spLocks noChangeArrowheads="1"/>
          </p:cNvSpPr>
          <p:nvPr/>
        </p:nvSpPr>
        <p:spPr bwMode="auto">
          <a:xfrm>
            <a:off x="352425" y="201042"/>
            <a:ext cx="443488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Titillium Web" pitchFamily="2" charset="77"/>
              </a:rPr>
              <a:t>InterCapital </a:t>
            </a:r>
            <a:r>
              <a:rPr kumimoji="0" lang="hr-HR" sz="2400" b="0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Titillium Web" pitchFamily="2" charset="77"/>
              </a:rPr>
              <a:t>Asset Management</a:t>
            </a:r>
            <a:endParaRPr kumimoji="0" lang="hr-H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tillium Web" pitchFamily="2" charset="77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3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Titillium Web" pitchFamily="2" charset="77"/>
              </a:rPr>
              <a:t>InterCapital</a:t>
            </a:r>
            <a:r>
              <a:rPr kumimoji="0" lang="hr-HR" sz="13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Titillium Web" pitchFamily="2" charset="77"/>
              </a:rPr>
              <a:t> Euro Money Market UCITS ETF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tillium Web" pitchFamily="2" charset="77"/>
            </a:endParaRPr>
          </a:p>
        </p:txBody>
      </p:sp>
      <p:grpSp>
        <p:nvGrpSpPr>
          <p:cNvPr id="1032" name="Group 16"/>
          <p:cNvGrpSpPr>
            <a:grpSpLocks/>
          </p:cNvGrpSpPr>
          <p:nvPr/>
        </p:nvGrpSpPr>
        <p:grpSpPr bwMode="auto">
          <a:xfrm>
            <a:off x="3462097" y="647258"/>
            <a:ext cx="1224136" cy="430896"/>
            <a:chOff x="0" y="-280"/>
            <a:chExt cx="21062" cy="3543"/>
          </a:xfrm>
          <a:solidFill>
            <a:srgbClr val="8A898E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21062" cy="3023"/>
            </a:xfrm>
            <a:prstGeom prst="rect">
              <a:avLst/>
            </a:prstGeom>
            <a:grpFill/>
            <a:ln w="25400">
              <a:noFill/>
              <a:miter lim="800000"/>
              <a:headEnd/>
              <a:tailEnd/>
            </a:ln>
            <a:effectLst>
              <a:outerShdw dist="25401" dir="18900000" algn="bl" rotWithShape="0">
                <a:srgbClr val="000000">
                  <a:alpha val="39999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Titillium Web" pitchFamily="2" charset="77"/>
              </a:endParaRPr>
            </a:p>
          </p:txBody>
        </p:sp>
        <p:sp>
          <p:nvSpPr>
            <p:cNvPr id="2" name="Text Box 10"/>
            <p:cNvSpPr txBox="1">
              <a:spLocks noChangeArrowheads="1"/>
            </p:cNvSpPr>
            <p:nvPr/>
          </p:nvSpPr>
          <p:spPr bwMode="auto">
            <a:xfrm>
              <a:off x="6" y="-280"/>
              <a:ext cx="21056" cy="35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r-HR" sz="1100" b="1" dirty="0">
                  <a:solidFill>
                    <a:srgbClr val="FFFFFF"/>
                  </a:solidFill>
                  <a:latin typeface="Titillium Web" pitchFamily="2" charset="77"/>
                </a:rPr>
                <a:t>Tjedni izvještaj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r-HR" sz="11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tillium Web" pitchFamily="2" charset="77"/>
                </a:rPr>
                <a:t>22.12.2023.</a:t>
              </a:r>
              <a:endPara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tillium Web" pitchFamily="2" charset="77"/>
              </a:endParaRPr>
            </a:p>
          </p:txBody>
        </p:sp>
      </p:grpSp>
      <p:sp>
        <p:nvSpPr>
          <p:cNvPr id="51" name="TextBox 50">
            <a:hlinkClick r:id="rId2"/>
          </p:cNvPr>
          <p:cNvSpPr txBox="1"/>
          <p:nvPr/>
        </p:nvSpPr>
        <p:spPr>
          <a:xfrm rot="16200000">
            <a:off x="6445352" y="8777408"/>
            <a:ext cx="6480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700" b="1" u="sng" dirty="0">
                <a:solidFill>
                  <a:schemeClr val="accent2"/>
                </a:solidFill>
                <a:latin typeface="Titillium Web" pitchFamily="2" charset="77"/>
              </a:rPr>
              <a:t>icam.hr</a:t>
            </a:r>
            <a:endParaRPr lang="en-US" sz="700" b="1" u="sng" dirty="0">
              <a:solidFill>
                <a:schemeClr val="accent2"/>
              </a:solidFill>
              <a:latin typeface="Titillium Web" pitchFamily="2" charset="77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99112" y="7538321"/>
            <a:ext cx="1707281" cy="288032"/>
          </a:xfrm>
          <a:prstGeom prst="rect">
            <a:avLst/>
          </a:prstGeom>
          <a:solidFill>
            <a:srgbClr val="CF000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/>
          <a:lstStyle/>
          <a:p>
            <a:pPr marL="180975" indent="-180975" algn="ctr">
              <a:spcAft>
                <a:spcPts val="400"/>
              </a:spcAft>
            </a:pPr>
            <a:r>
              <a:rPr lang="hr-HR" sz="900" b="1" dirty="0">
                <a:solidFill>
                  <a:schemeClr val="bg1"/>
                </a:solidFill>
                <a:latin typeface="Titillium Web" pitchFamily="2" charset="77"/>
                <a:ea typeface="Arial Unicode MS" pitchFamily="34" charset="-128"/>
                <a:cs typeface="Arial" panose="020B0604020202020204" pitchFamily="34" charset="0"/>
              </a:rPr>
              <a:t>Neto imovina fonda</a:t>
            </a:r>
            <a:endParaRPr lang="en-US" sz="900" b="1" dirty="0">
              <a:solidFill>
                <a:schemeClr val="bg1"/>
              </a:solidFill>
              <a:latin typeface="Titillium Web" pitchFamily="2" charset="77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99112" y="7843635"/>
            <a:ext cx="1707281" cy="27074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hr-HR" sz="900" b="1" dirty="0">
                <a:solidFill>
                  <a:schemeClr val="tx1"/>
                </a:solidFill>
                <a:latin typeface="Titillium Web" pitchFamily="2" charset="77"/>
              </a:rPr>
              <a:t>6.593.091,67 EUR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6" y="260150"/>
            <a:ext cx="1750910" cy="535833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40A1F9-0281-9E86-E37E-63DA54403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01726"/>
              </p:ext>
            </p:extLst>
          </p:nvPr>
        </p:nvGraphicFramePr>
        <p:xfrm>
          <a:off x="206771" y="1620670"/>
          <a:ext cx="3003424" cy="1823040"/>
        </p:xfrm>
        <a:graphic>
          <a:graphicData uri="http://schemas.openxmlformats.org/drawingml/2006/table">
            <a:tbl>
              <a:tblPr/>
              <a:tblGrid>
                <a:gridCol w="1716242">
                  <a:extLst>
                    <a:ext uri="{9D8B030D-6E8A-4147-A177-3AD203B41FA5}">
                      <a16:colId xmlns:a16="http://schemas.microsoft.com/office/drawing/2014/main" val="4021162495"/>
                    </a:ext>
                  </a:extLst>
                </a:gridCol>
                <a:gridCol w="1287182">
                  <a:extLst>
                    <a:ext uri="{9D8B030D-6E8A-4147-A177-3AD203B41FA5}">
                      <a16:colId xmlns:a16="http://schemas.microsoft.com/office/drawing/2014/main" val="3243102647"/>
                    </a:ext>
                  </a:extLst>
                </a:gridCol>
              </a:tblGrid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Dospijeće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Udio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 u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imovini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660528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O/N, REPO &amp; DEPOZIT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31,33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046356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2-7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219168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8-30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3,38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726267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31-60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10,76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821520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61-90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36,89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50222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91-180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17,64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253672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181-397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959204"/>
                  </a:ext>
                </a:extLst>
              </a:tr>
              <a:tr h="20256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&gt;397 dana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613666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3A8A16FA-CB71-A74F-63EF-B140E9EDFF78}"/>
              </a:ext>
            </a:extLst>
          </p:cNvPr>
          <p:cNvGrpSpPr/>
          <p:nvPr/>
        </p:nvGrpSpPr>
        <p:grpSpPr>
          <a:xfrm>
            <a:off x="3644189" y="1331386"/>
            <a:ext cx="3003425" cy="288032"/>
            <a:chOff x="188639" y="4376936"/>
            <a:chExt cx="2962616" cy="2880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C5A94F-FC34-5685-A01B-8785A93646D6}"/>
                </a:ext>
              </a:extLst>
            </p:cNvPr>
            <p:cNvSpPr/>
            <p:nvPr/>
          </p:nvSpPr>
          <p:spPr>
            <a:xfrm>
              <a:off x="188639" y="4376936"/>
              <a:ext cx="2962615" cy="288032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r-HR" sz="1000" b="1" dirty="0">
                  <a:solidFill>
                    <a:schemeClr val="tx1"/>
                  </a:solidFill>
                  <a:latin typeface="Titillium Web" pitchFamily="2" charset="77"/>
                </a:rPr>
                <a:t>Kreditni profil fonda</a:t>
              </a:r>
              <a:endParaRPr lang="en-US" sz="1000" b="1" dirty="0">
                <a:solidFill>
                  <a:schemeClr val="tx1"/>
                </a:solidFill>
                <a:latin typeface="Titillium Web" pitchFamily="2" charset="77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5B1384E-DD52-765C-79ED-776277C27753}"/>
                </a:ext>
              </a:extLst>
            </p:cNvPr>
            <p:cNvCxnSpPr/>
            <p:nvPr/>
          </p:nvCxnSpPr>
          <p:spPr>
            <a:xfrm>
              <a:off x="188640" y="4664968"/>
              <a:ext cx="2962615" cy="0"/>
            </a:xfrm>
            <a:prstGeom prst="line">
              <a:avLst/>
            </a:prstGeom>
            <a:ln w="12700">
              <a:solidFill>
                <a:srgbClr val="DF00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831D1AF-E534-0BAE-59B2-184FB9834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31294"/>
              </p:ext>
            </p:extLst>
          </p:nvPr>
        </p:nvGraphicFramePr>
        <p:xfrm>
          <a:off x="3644188" y="1667969"/>
          <a:ext cx="3003423" cy="1781175"/>
        </p:xfrm>
        <a:graphic>
          <a:graphicData uri="http://schemas.openxmlformats.org/drawingml/2006/table">
            <a:tbl>
              <a:tblPr/>
              <a:tblGrid>
                <a:gridCol w="1534246">
                  <a:extLst>
                    <a:ext uri="{9D8B030D-6E8A-4147-A177-3AD203B41FA5}">
                      <a16:colId xmlns:a16="http://schemas.microsoft.com/office/drawing/2014/main" val="905527172"/>
                    </a:ext>
                  </a:extLst>
                </a:gridCol>
                <a:gridCol w="1469177">
                  <a:extLst>
                    <a:ext uri="{9D8B030D-6E8A-4147-A177-3AD203B41FA5}">
                      <a16:colId xmlns:a16="http://schemas.microsoft.com/office/drawing/2014/main" val="1794465197"/>
                    </a:ext>
                  </a:extLst>
                </a:gridCol>
              </a:tblGrid>
              <a:tr h="15893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Kreditni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rejting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Udio u neto imovini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062620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O/N, REPO &amp; DEPOZIT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347384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Aaa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4,21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451639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64,47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590997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354351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594568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052981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620956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Caa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755664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72979"/>
                  </a:ext>
                </a:extLst>
              </a:tr>
              <a:tr h="150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879893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358FA09-770C-082B-B0E3-022F8E7D706A}"/>
              </a:ext>
            </a:extLst>
          </p:cNvPr>
          <p:cNvSpPr/>
          <p:nvPr/>
        </p:nvSpPr>
        <p:spPr>
          <a:xfrm>
            <a:off x="2680430" y="7537966"/>
            <a:ext cx="1707281" cy="288032"/>
          </a:xfrm>
          <a:prstGeom prst="rect">
            <a:avLst/>
          </a:prstGeom>
          <a:solidFill>
            <a:srgbClr val="CF000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/>
          <a:lstStyle/>
          <a:p>
            <a:pPr marL="180975" indent="-180975" algn="ctr">
              <a:spcAft>
                <a:spcPts val="400"/>
              </a:spcAft>
            </a:pPr>
            <a:r>
              <a:rPr lang="hr-HR" sz="900" b="1" dirty="0">
                <a:solidFill>
                  <a:schemeClr val="bg1"/>
                </a:solidFill>
                <a:latin typeface="Titillium Web" pitchFamily="2" charset="77"/>
                <a:ea typeface="Arial Unicode MS" pitchFamily="34" charset="-128"/>
                <a:cs typeface="Arial" panose="020B0604020202020204" pitchFamily="34" charset="0"/>
              </a:rPr>
              <a:t>WAM fonda</a:t>
            </a:r>
            <a:endParaRPr lang="en-US" sz="900" b="1" dirty="0">
              <a:solidFill>
                <a:schemeClr val="bg1"/>
              </a:solidFill>
              <a:latin typeface="Titillium Web" pitchFamily="2" charset="77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438D98-01AC-9443-F73C-D3EF9E712056}"/>
              </a:ext>
            </a:extLst>
          </p:cNvPr>
          <p:cNvSpPr/>
          <p:nvPr/>
        </p:nvSpPr>
        <p:spPr>
          <a:xfrm>
            <a:off x="2680430" y="7843280"/>
            <a:ext cx="1707281" cy="26514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hr-HR" sz="800" b="1" dirty="0">
                <a:solidFill>
                  <a:schemeClr val="tx1"/>
                </a:solidFill>
                <a:latin typeface="Titillium Web" pitchFamily="2" charset="77"/>
              </a:rPr>
              <a:t>1,65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C6AFE0-E4C1-EB5F-8808-815E2FAE0125}"/>
              </a:ext>
            </a:extLst>
          </p:cNvPr>
          <p:cNvSpPr/>
          <p:nvPr/>
        </p:nvSpPr>
        <p:spPr>
          <a:xfrm>
            <a:off x="4761748" y="7534181"/>
            <a:ext cx="1707281" cy="288032"/>
          </a:xfrm>
          <a:prstGeom prst="rect">
            <a:avLst/>
          </a:prstGeom>
          <a:solidFill>
            <a:srgbClr val="CF000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/>
          <a:lstStyle/>
          <a:p>
            <a:pPr marL="180975" indent="-180975" algn="ctr">
              <a:spcAft>
                <a:spcPts val="400"/>
              </a:spcAft>
            </a:pPr>
            <a:r>
              <a:rPr lang="hr-HR" sz="900" b="1" dirty="0">
                <a:solidFill>
                  <a:schemeClr val="bg1"/>
                </a:solidFill>
                <a:latin typeface="Titillium Web" pitchFamily="2" charset="77"/>
                <a:ea typeface="Arial Unicode MS" pitchFamily="34" charset="-128"/>
                <a:cs typeface="Arial" panose="020B0604020202020204" pitchFamily="34" charset="0"/>
              </a:rPr>
              <a:t>WAL fonda</a:t>
            </a:r>
            <a:endParaRPr lang="en-US" sz="900" b="1" dirty="0">
              <a:solidFill>
                <a:schemeClr val="bg1"/>
              </a:solidFill>
              <a:latin typeface="Titillium Web" pitchFamily="2" charset="77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7AA764-04DC-3B0B-FE1E-C80CDF85F9E8}"/>
              </a:ext>
            </a:extLst>
          </p:cNvPr>
          <p:cNvSpPr/>
          <p:nvPr/>
        </p:nvSpPr>
        <p:spPr>
          <a:xfrm>
            <a:off x="4761748" y="7839495"/>
            <a:ext cx="1707281" cy="27489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hr-HR" sz="800" b="1" dirty="0">
                <a:solidFill>
                  <a:schemeClr val="tx1"/>
                </a:solidFill>
                <a:latin typeface="Titillium Web" pitchFamily="2" charset="77"/>
              </a:rPr>
              <a:t>1,73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B5F691-C2F2-CA4B-91DA-139F9A5B7BBF}"/>
              </a:ext>
            </a:extLst>
          </p:cNvPr>
          <p:cNvSpPr/>
          <p:nvPr/>
        </p:nvSpPr>
        <p:spPr>
          <a:xfrm>
            <a:off x="1709966" y="8347567"/>
            <a:ext cx="1707281" cy="288032"/>
          </a:xfrm>
          <a:prstGeom prst="rect">
            <a:avLst/>
          </a:prstGeom>
          <a:solidFill>
            <a:srgbClr val="CF000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/>
          <a:lstStyle/>
          <a:p>
            <a:pPr marL="180975" indent="-180975" algn="ctr">
              <a:spcAft>
                <a:spcPts val="400"/>
              </a:spcAft>
            </a:pPr>
            <a:r>
              <a:rPr lang="hr-HR" sz="900" b="1" dirty="0">
                <a:solidFill>
                  <a:schemeClr val="bg1"/>
                </a:solidFill>
                <a:latin typeface="Titillium Web" pitchFamily="2" charset="77"/>
                <a:ea typeface="Arial Unicode MS" pitchFamily="34" charset="-128"/>
                <a:cs typeface="Arial" panose="020B0604020202020204" pitchFamily="34" charset="0"/>
              </a:rPr>
              <a:t>Prinos od osnutka*</a:t>
            </a:r>
            <a:endParaRPr lang="en-US" sz="900" b="1" dirty="0">
              <a:solidFill>
                <a:schemeClr val="bg1"/>
              </a:solidFill>
              <a:latin typeface="Titillium Web" pitchFamily="2" charset="77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9B6848-149A-0F4F-9FBA-A47B25C00CC2}"/>
              </a:ext>
            </a:extLst>
          </p:cNvPr>
          <p:cNvSpPr/>
          <p:nvPr/>
        </p:nvSpPr>
        <p:spPr>
          <a:xfrm>
            <a:off x="1709966" y="8652881"/>
            <a:ext cx="1707281" cy="27074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hr-HR" sz="900" b="1" dirty="0">
                <a:solidFill>
                  <a:schemeClr val="tx1"/>
                </a:solidFill>
                <a:latin typeface="Titillium Web" pitchFamily="2" charset="77"/>
              </a:rPr>
              <a:t>0,62%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92FD7DC-31DD-3494-D273-810385B135EF}"/>
              </a:ext>
            </a:extLst>
          </p:cNvPr>
          <p:cNvSpPr/>
          <p:nvPr/>
        </p:nvSpPr>
        <p:spPr>
          <a:xfrm>
            <a:off x="3699045" y="8347000"/>
            <a:ext cx="1707281" cy="288032"/>
          </a:xfrm>
          <a:prstGeom prst="rect">
            <a:avLst/>
          </a:prstGeom>
          <a:solidFill>
            <a:srgbClr val="CF000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/>
          <a:lstStyle/>
          <a:p>
            <a:pPr marL="180975" indent="-180975" algn="ctr">
              <a:spcAft>
                <a:spcPts val="400"/>
              </a:spcAft>
            </a:pPr>
            <a:r>
              <a:rPr lang="hr-HR" sz="900" b="1" dirty="0">
                <a:solidFill>
                  <a:schemeClr val="bg1"/>
                </a:solidFill>
                <a:latin typeface="Titillium Web" pitchFamily="2" charset="77"/>
                <a:ea typeface="Arial Unicode MS" pitchFamily="34" charset="-128"/>
                <a:cs typeface="Arial" panose="020B0604020202020204" pitchFamily="34" charset="0"/>
              </a:rPr>
              <a:t>Prinos u godini*</a:t>
            </a:r>
            <a:endParaRPr lang="en-US" sz="900" b="1" dirty="0">
              <a:solidFill>
                <a:schemeClr val="bg1"/>
              </a:solidFill>
              <a:latin typeface="Titillium Web" pitchFamily="2" charset="77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20F2AC-6E3B-F8B0-9A40-4F14ECAD2C82}"/>
              </a:ext>
            </a:extLst>
          </p:cNvPr>
          <p:cNvSpPr/>
          <p:nvPr/>
        </p:nvSpPr>
        <p:spPr>
          <a:xfrm>
            <a:off x="3699045" y="8652314"/>
            <a:ext cx="1707281" cy="27074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hr-HR" sz="900" b="1" dirty="0">
                <a:solidFill>
                  <a:schemeClr val="tx1"/>
                </a:solidFill>
                <a:latin typeface="Titillium Web" pitchFamily="2" charset="77"/>
              </a:rPr>
              <a:t>0,62%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B6CB6B-4A19-81F5-3BAD-5DA0755A1DF4}"/>
              </a:ext>
            </a:extLst>
          </p:cNvPr>
          <p:cNvSpPr/>
          <p:nvPr/>
        </p:nvSpPr>
        <p:spPr>
          <a:xfrm>
            <a:off x="599111" y="9048961"/>
            <a:ext cx="5869917" cy="88715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spcAft>
                <a:spcPts val="600"/>
              </a:spcAft>
            </a:pPr>
            <a:r>
              <a:rPr lang="hr-HR" sz="800" dirty="0">
                <a:solidFill>
                  <a:schemeClr val="tx1"/>
                </a:solidFill>
                <a:latin typeface="Titillium Web" pitchFamily="2" charset="77"/>
              </a:rPr>
              <a:t>* Prinos od osnutka i prinos u godini su izračunati za period od početka rada fonda 25.10.2023. do dana tjednog izvještaja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C76C76-DDBD-04ED-C5B9-9DFA0976AEF5}"/>
              </a:ext>
            </a:extLst>
          </p:cNvPr>
          <p:cNvGrpSpPr/>
          <p:nvPr/>
        </p:nvGrpSpPr>
        <p:grpSpPr>
          <a:xfrm>
            <a:off x="215299" y="3857072"/>
            <a:ext cx="6432312" cy="288032"/>
            <a:chOff x="188639" y="4376936"/>
            <a:chExt cx="2962616" cy="2880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EAB4AA5-C3AD-10D2-8529-24AC35123958}"/>
                </a:ext>
              </a:extLst>
            </p:cNvPr>
            <p:cNvSpPr/>
            <p:nvPr/>
          </p:nvSpPr>
          <p:spPr>
            <a:xfrm>
              <a:off x="188639" y="4376936"/>
              <a:ext cx="2962615" cy="288032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000" b="1" dirty="0">
                  <a:solidFill>
                    <a:schemeClr val="tx1"/>
                  </a:solidFill>
                  <a:latin typeface="Titillium Web" pitchFamily="2" charset="77"/>
                </a:rPr>
                <a:t>TOP 10 ulaganja fonda</a:t>
              </a:r>
              <a:endParaRPr lang="en-US" sz="1000" b="1" dirty="0">
                <a:solidFill>
                  <a:schemeClr val="tx1"/>
                </a:solidFill>
                <a:latin typeface="Titillium Web" pitchFamily="2" charset="77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D98A2CD-074E-BD79-B454-F8AA2E526FF0}"/>
                </a:ext>
              </a:extLst>
            </p:cNvPr>
            <p:cNvCxnSpPr/>
            <p:nvPr/>
          </p:nvCxnSpPr>
          <p:spPr>
            <a:xfrm>
              <a:off x="188640" y="4664968"/>
              <a:ext cx="2962615" cy="0"/>
            </a:xfrm>
            <a:prstGeom prst="line">
              <a:avLst/>
            </a:prstGeom>
            <a:ln w="12700">
              <a:solidFill>
                <a:srgbClr val="DF00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E92D723-B0E5-C957-C327-AC79C07BB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05602"/>
              </p:ext>
            </p:extLst>
          </p:nvPr>
        </p:nvGraphicFramePr>
        <p:xfrm>
          <a:off x="206770" y="4168081"/>
          <a:ext cx="6462587" cy="2262000"/>
        </p:xfrm>
        <a:graphic>
          <a:graphicData uri="http://schemas.openxmlformats.org/drawingml/2006/table">
            <a:tbl>
              <a:tblPr/>
              <a:tblGrid>
                <a:gridCol w="1453636">
                  <a:extLst>
                    <a:ext uri="{9D8B030D-6E8A-4147-A177-3AD203B41FA5}">
                      <a16:colId xmlns:a16="http://schemas.microsoft.com/office/drawing/2014/main" val="1603860809"/>
                    </a:ext>
                  </a:extLst>
                </a:gridCol>
                <a:gridCol w="784785">
                  <a:extLst>
                    <a:ext uri="{9D8B030D-6E8A-4147-A177-3AD203B41FA5}">
                      <a16:colId xmlns:a16="http://schemas.microsoft.com/office/drawing/2014/main" val="1966421626"/>
                    </a:ext>
                  </a:extLst>
                </a:gridCol>
                <a:gridCol w="767785">
                  <a:extLst>
                    <a:ext uri="{9D8B030D-6E8A-4147-A177-3AD203B41FA5}">
                      <a16:colId xmlns:a16="http://schemas.microsoft.com/office/drawing/2014/main" val="20469238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4475336"/>
                    </a:ext>
                  </a:extLst>
                </a:gridCol>
                <a:gridCol w="1367544">
                  <a:extLst>
                    <a:ext uri="{9D8B030D-6E8A-4147-A177-3AD203B41FA5}">
                      <a16:colId xmlns:a16="http://schemas.microsoft.com/office/drawing/2014/main" val="3314307979"/>
                    </a:ext>
                  </a:extLst>
                </a:gridCol>
                <a:gridCol w="1224741">
                  <a:extLst>
                    <a:ext uri="{9D8B030D-6E8A-4147-A177-3AD203B41FA5}">
                      <a16:colId xmlns:a16="http://schemas.microsoft.com/office/drawing/2014/main" val="3592588547"/>
                    </a:ext>
                  </a:extLst>
                </a:gridCol>
              </a:tblGrid>
              <a:tr h="21597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Pozicija</a:t>
                      </a: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Država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Dospijeće</a:t>
                      </a: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Vrsta</a:t>
                      </a: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Druga ugovorna strana</a:t>
                      </a: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Udio u neto imovini %</a:t>
                      </a:r>
                    </a:p>
                  </a:txBody>
                  <a:tcPr marL="8525" marR="8525" marT="8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026873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04/04/24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04.04.2024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15,14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004485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Depozit OTP BANKA D.D.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HRVATSKA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27.12.2023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Depozit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13,32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890752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03/06/24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06.03.2024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12,21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623603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Depozit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 ERSTE BANK D.D.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HRVATSKA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27.12.2023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Depozit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12,15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86694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02/28/24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28.02.2024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12,06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765580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01/31/24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31.01.2024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9,91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964390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03/13/24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13.03.2024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9,26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644129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Reverse repo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HRVATSKA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28.12.2023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Reverse repo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Interkapital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d.d.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5,87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687366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BTF 0 01/04/24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FRANCUSKA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04.01.2024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0,85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3173"/>
                  </a:ext>
                </a:extLst>
              </a:tr>
              <a:tr h="2046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BGTB 2024/01/11 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BELGIJA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11.01.2024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Trezorski zapis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HR" sz="1000" b="0" i="0" u="none" strike="noStrike">
                        <a:solidFill>
                          <a:srgbClr val="000000"/>
                        </a:solidFill>
                        <a:effectLst/>
                        <a:latin typeface="Titillium Web" pitchFamily="2" charset="77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H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tillium Web" pitchFamily="2" charset="77"/>
                        </a:rPr>
                        <a:t>0,85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5267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terCapita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000"/>
      </a:accent1>
      <a:accent2>
        <a:srgbClr val="8A898E"/>
      </a:accent2>
      <a:accent3>
        <a:srgbClr val="BFBFBF"/>
      </a:accent3>
      <a:accent4>
        <a:srgbClr val="4D738F"/>
      </a:accent4>
      <a:accent5>
        <a:srgbClr val="97BEDD"/>
      </a:accent5>
      <a:accent6>
        <a:srgbClr val="A7986C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40180</TotalTime>
  <Words>259</Words>
  <Application>Microsoft Macintosh PowerPoint</Application>
  <PresentationFormat>A4 Paper (210x297 mm)</PresentationFormat>
  <Paragraphs>117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Titillium Web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Krešo Vugrinčić</dc:creator>
  <cp:lastModifiedBy>Marko Bogdan</cp:lastModifiedBy>
  <cp:revision>1394</cp:revision>
  <cp:lastPrinted>2022-01-07T14:52:23Z</cp:lastPrinted>
  <dcterms:created xsi:type="dcterms:W3CDTF">2012-10-22T09:52:04Z</dcterms:created>
  <dcterms:modified xsi:type="dcterms:W3CDTF">2024-01-03T08:40:46Z</dcterms:modified>
</cp:coreProperties>
</file>